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1" r:id="rId11"/>
    <p:sldId id="269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0" autoAdjust="0"/>
  </p:normalViewPr>
  <p:slideViewPr>
    <p:cSldViewPr snapToGrid="0" snapToObjects="1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797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540" y="323340"/>
            <a:ext cx="7716917" cy="24984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462"/>
              </a:lnSpc>
              <a:buNone/>
            </a:pPr>
            <a:r>
              <a:rPr lang="en-US" sz="517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Movie Recommendation System: Exploring Movie Data Using Cosine Similarity</a:t>
            </a:r>
            <a:endParaRPr lang="en-US" sz="5170" dirty="0"/>
          </a:p>
        </p:txBody>
      </p:sp>
      <p:sp>
        <p:nvSpPr>
          <p:cNvPr id="6" name="Text 2"/>
          <p:cNvSpPr/>
          <p:nvPr/>
        </p:nvSpPr>
        <p:spPr>
          <a:xfrm>
            <a:off x="713539" y="4700399"/>
            <a:ext cx="7716917" cy="6086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8"/>
              </a:lnSpc>
              <a:buNone/>
            </a:pPr>
            <a:r>
              <a:rPr lang="en-US" sz="1498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Discover the power of data-driven movie recommendations using cosine similarity. Uncover hidden gems and make informed choices.</a:t>
            </a:r>
            <a:endParaRPr lang="en-US" sz="1498" dirty="0"/>
          </a:p>
        </p:txBody>
      </p:sp>
      <p:sp>
        <p:nvSpPr>
          <p:cNvPr id="9" name="Text 4"/>
          <p:cNvSpPr/>
          <p:nvPr/>
        </p:nvSpPr>
        <p:spPr>
          <a:xfrm>
            <a:off x="713539" y="5933853"/>
            <a:ext cx="4112029" cy="1338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Supervised By:</a:t>
            </a:r>
          </a:p>
          <a:p>
            <a:pPr marL="0" indent="0" algn="l">
              <a:lnSpc>
                <a:spcPts val="2622"/>
              </a:lnSpc>
              <a:buNone/>
            </a:pPr>
            <a:endParaRPr lang="en-US" sz="1873" b="1" dirty="0">
              <a:solidFill>
                <a:srgbClr val="FFE5E5"/>
              </a:solidFill>
              <a:latin typeface="DM Sans" pitchFamily="34" charset="0"/>
            </a:endParaRP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Tushar </a:t>
            </a:r>
            <a:r>
              <a:rPr lang="en-US" sz="1873" b="1" dirty="0" err="1">
                <a:solidFill>
                  <a:srgbClr val="FFE5E5"/>
                </a:solidFill>
                <a:latin typeface="DM Sans" pitchFamily="34" charset="0"/>
              </a:rPr>
              <a:t>Khitoliya</a:t>
            </a: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 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3644FE6B-9154-11F3-B289-3098FB5E9F6E}"/>
              </a:ext>
            </a:extLst>
          </p:cNvPr>
          <p:cNvSpPr/>
          <p:nvPr/>
        </p:nvSpPr>
        <p:spPr>
          <a:xfrm>
            <a:off x="4129842" y="5920211"/>
            <a:ext cx="4112029" cy="22674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Submitted By:</a:t>
            </a:r>
          </a:p>
          <a:p>
            <a:pPr marL="0" indent="0" algn="l">
              <a:lnSpc>
                <a:spcPts val="2622"/>
              </a:lnSpc>
              <a:buNone/>
            </a:pPr>
            <a:endParaRPr lang="en-US" sz="1873" b="1" dirty="0">
              <a:solidFill>
                <a:srgbClr val="FFE5E5"/>
              </a:solidFill>
              <a:latin typeface="DM Sans" pitchFamily="34" charset="0"/>
            </a:endParaRP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Ashish Rana               2210990187</a:t>
            </a:r>
          </a:p>
          <a:p>
            <a:pPr marL="0" indent="0" algn="l">
              <a:lnSpc>
                <a:spcPts val="2622"/>
              </a:lnSpc>
              <a:buNone/>
            </a:pPr>
            <a:r>
              <a:rPr lang="en-US" sz="1873" b="1" dirty="0">
                <a:solidFill>
                  <a:srgbClr val="FFE5E5"/>
                </a:solidFill>
                <a:latin typeface="DM Sans" pitchFamily="34" charset="0"/>
              </a:rPr>
              <a:t>Aryan Sharma           2210990181</a:t>
            </a:r>
          </a:p>
        </p:txBody>
      </p:sp>
      <p:pic>
        <p:nvPicPr>
          <p:cNvPr id="1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B5FC42F5-5F62-5D7F-56EA-45F5AC7F620A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36370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Limitations and Future Improvements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269456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49924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Limitations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979664"/>
            <a:ext cx="49843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Biased ratings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269456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499247"/>
            <a:ext cx="41645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Algorithm Improvements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979664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similarity models, Added graphs for better visual understanding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142428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372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Experience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5852636"/>
            <a:ext cx="49843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142428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3722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852636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 growing movie database, increase processing capacity</a:t>
            </a:r>
            <a:endParaRPr lang="en-US" sz="1750" dirty="0"/>
          </a:p>
        </p:txBody>
      </p:sp>
      <p:pic>
        <p:nvPicPr>
          <p:cNvPr id="1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61461F4A-C70F-F6B9-27F8-EEC15FBA843C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63B54D22-5DD1-3DD3-F7CA-9EA68992B4A9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873D4D-8956-C903-42D7-740D01F6EB54}"/>
              </a:ext>
            </a:extLst>
          </p:cNvPr>
          <p:cNvSpPr/>
          <p:nvPr/>
        </p:nvSpPr>
        <p:spPr>
          <a:xfrm>
            <a:off x="4161517" y="1892941"/>
            <a:ext cx="63073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45440-0550-4F0D-9B63-5FF1136B9F18}"/>
              </a:ext>
            </a:extLst>
          </p:cNvPr>
          <p:cNvSpPr txBox="1"/>
          <p:nvPr/>
        </p:nvSpPr>
        <p:spPr>
          <a:xfrm>
            <a:off x="590549" y="4269626"/>
            <a:ext cx="134492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solidFill>
                  <a:schemeClr val="bg1"/>
                </a:solidFill>
              </a:rPr>
              <a:t>We appreciate you taking the time to explore our movie recommendation system. Thank you for your interest and valuable feedback.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00992" y="290660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488077" y="3762253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explores the power of data-driven movie recommendations using cosine similarity. By analyzing a comprehensive movie dataset, we aim to uncover hidden gems and empower users to make more informed choices about their next viewing experience.</a:t>
            </a:r>
            <a:endParaRPr lang="en-US" sz="1750" dirty="0"/>
          </a:p>
        </p:txBody>
      </p:sp>
      <p:pic>
        <p:nvPicPr>
          <p:cNvPr id="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A5F0640E-08B5-D478-F2ED-1CC56EF416D6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1909D746-7E9C-7681-887E-31801B81F0EE}"/>
              </a:ext>
            </a:extLst>
          </p:cNvPr>
          <p:cNvSpPr/>
          <p:nvPr/>
        </p:nvSpPr>
        <p:spPr>
          <a:xfrm>
            <a:off x="1400992" y="5118848"/>
            <a:ext cx="66113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</a:t>
            </a:r>
            <a:endParaRPr lang="en-US" sz="4000" dirty="0"/>
          </a:p>
        </p:txBody>
      </p:sp>
      <p:sp>
        <p:nvSpPr>
          <p:cNvPr id="10" name="Text 2"/>
          <p:cNvSpPr/>
          <p:nvPr/>
        </p:nvSpPr>
        <p:spPr>
          <a:xfrm>
            <a:off x="1400992" y="5832458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key libraries: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NumPy, Pandas, Matplotlib, Scikit-learn, NLTK</a:t>
            </a:r>
            <a:endParaRPr lang="en-US" sz="1750" dirty="0"/>
          </a:p>
        </p:txBody>
      </p:sp>
      <p:sp>
        <p:nvSpPr>
          <p:cNvPr id="11" name="Text 3"/>
          <p:cNvSpPr/>
          <p:nvPr/>
        </p:nvSpPr>
        <p:spPr>
          <a:xfrm>
            <a:off x="1400992" y="6224242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the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movie_dataset.csv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dataset from its source</a:t>
            </a:r>
            <a:endParaRPr lang="en-US" sz="1750" dirty="0"/>
          </a:p>
        </p:txBody>
      </p:sp>
      <p:sp>
        <p:nvSpPr>
          <p:cNvPr id="12" name="Text 4"/>
          <p:cNvSpPr/>
          <p:nvPr/>
        </p:nvSpPr>
        <p:spPr>
          <a:xfrm>
            <a:off x="1400992" y="6582206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</a:t>
            </a:r>
            <a:r>
              <a:rPr lang="en-US" sz="1750" u="sng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values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through imputation and data cleaning techniques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1400992" y="6950568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Performed </a:t>
            </a: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create derived attributes like metascore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898338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620339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 into the movie dataset, uncovering insights through visualizations and statistical analysis.</a:t>
            </a:r>
            <a:endParaRPr lang="en-US" sz="1750" dirty="0"/>
          </a:p>
        </p:txBody>
      </p:sp>
      <p:pic>
        <p:nvPicPr>
          <p:cNvPr id="8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B6A565BB-5E09-05A0-53E9-B6A759BE6920}"/>
              </a:ext>
            </a:extLst>
          </p:cNvPr>
          <p:cNvPicPr/>
          <p:nvPr/>
        </p:nvPicPr>
        <p:blipFill rotWithShape="1">
          <a:blip r:embed="rId5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148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900595" y="595551"/>
            <a:ext cx="10829092" cy="13537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29"/>
              </a:lnSpc>
              <a:buNone/>
            </a:pPr>
            <a:r>
              <a:rPr lang="en-US" sz="42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 and Data Preparation</a:t>
            </a:r>
            <a:endParaRPr lang="en-US" sz="426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95" y="2382441"/>
            <a:ext cx="3393162" cy="2097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0595" y="4750117"/>
            <a:ext cx="3293388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Engineering</a:t>
            </a:r>
            <a:endParaRPr lang="en-US" sz="2132" dirty="0"/>
          </a:p>
        </p:txBody>
      </p:sp>
      <p:sp>
        <p:nvSpPr>
          <p:cNvPr id="7" name="Text 3"/>
          <p:cNvSpPr/>
          <p:nvPr/>
        </p:nvSpPr>
        <p:spPr>
          <a:xfrm>
            <a:off x="1900595" y="5218390"/>
            <a:ext cx="3393162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enhance the recommendation system, we engineered new features from the raw data, such as creating a 'metascore' attribute that combines critics' reviews.</a:t>
            </a:r>
            <a:endParaRPr lang="en-US" sz="17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559" y="2382441"/>
            <a:ext cx="3393162" cy="2097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18559" y="4750117"/>
            <a:ext cx="2780467" cy="3383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</a:t>
            </a:r>
            <a:endParaRPr lang="en-US" sz="2132" dirty="0"/>
          </a:p>
        </p:txBody>
      </p:sp>
      <p:sp>
        <p:nvSpPr>
          <p:cNvPr id="10" name="Text 5"/>
          <p:cNvSpPr/>
          <p:nvPr/>
        </p:nvSpPr>
        <p:spPr>
          <a:xfrm>
            <a:off x="5618559" y="5218390"/>
            <a:ext cx="3393162" cy="1732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team carefully preprocessed the movie dataset, handling missing values, removing duplicates, and transforming the data to be ready for analysis.</a:t>
            </a:r>
            <a:endParaRPr lang="en-US" sz="17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524" y="2382441"/>
            <a:ext cx="3393162" cy="20970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36524" y="4750117"/>
            <a:ext cx="3393162" cy="676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5"/>
              </a:lnSpc>
              <a:buNone/>
            </a:pPr>
            <a:r>
              <a:rPr lang="en-US" sz="2132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Cosine Similarity Calculation</a:t>
            </a:r>
            <a:endParaRPr lang="en-US" sz="2132" dirty="0"/>
          </a:p>
        </p:txBody>
      </p:sp>
      <p:sp>
        <p:nvSpPr>
          <p:cNvPr id="13" name="Text 7"/>
          <p:cNvSpPr/>
          <p:nvPr/>
        </p:nvSpPr>
        <p:spPr>
          <a:xfrm>
            <a:off x="9336524" y="5556766"/>
            <a:ext cx="3393162" cy="2078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170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used the powerful cosine similarity algorithm to quantify the relationships between movies based on their textual features, enabling us to find the most similar titles.</a:t>
            </a:r>
            <a:endParaRPr lang="en-US" sz="1705" dirty="0"/>
          </a:p>
        </p:txBody>
      </p:sp>
      <p:pic>
        <p:nvPicPr>
          <p:cNvPr id="15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5D117B57-3313-474F-84B1-F61DEDCA65DF}"/>
              </a:ext>
            </a:extLst>
          </p:cNvPr>
          <p:cNvPicPr/>
          <p:nvPr/>
        </p:nvPicPr>
        <p:blipFill rotWithShape="1">
          <a:blip r:embed="rId7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" y="9621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993225"/>
            <a:ext cx="75493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Evaluation and Metrics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3347204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33818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Accuracy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386226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 recommendation precision and recall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3055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37013" y="3347204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381851"/>
            <a:ext cx="29365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Satisfaction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862268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surveys and gather feedback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863328" y="5010507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482334" y="5045154"/>
            <a:ext cx="344828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482334" y="5525572"/>
            <a:ext cx="472178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22250" y="5010507"/>
            <a:ext cx="30801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AEC1C4D-2C45-2DF4-80A4-4E8C02E17EE0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790825" y="498753"/>
            <a:ext cx="7788116" cy="5655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3"/>
              </a:lnSpc>
              <a:buNone/>
            </a:pPr>
            <a:r>
              <a:rPr lang="en-US" sz="3563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Cosine Similarity Calculation</a:t>
            </a:r>
            <a:endParaRPr lang="en-US" sz="3563" dirty="0"/>
          </a:p>
        </p:txBody>
      </p:sp>
      <p:sp>
        <p:nvSpPr>
          <p:cNvPr id="5" name="Text 2"/>
          <p:cNvSpPr/>
          <p:nvPr/>
        </p:nvSpPr>
        <p:spPr>
          <a:xfrm>
            <a:off x="2790825" y="1426250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Computed cosine similarity between movie feature vectors to identify similar movies.</a:t>
            </a:r>
            <a:endParaRPr lang="en-US" sz="1425" dirty="0"/>
          </a:p>
        </p:txBody>
      </p:sp>
      <p:sp>
        <p:nvSpPr>
          <p:cNvPr id="7" name="Text 3"/>
          <p:cNvSpPr/>
          <p:nvPr/>
        </p:nvSpPr>
        <p:spPr>
          <a:xfrm>
            <a:off x="2790825" y="6948011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endParaRPr lang="en-US" sz="1425" dirty="0"/>
          </a:p>
        </p:txBody>
      </p:sp>
      <p:sp>
        <p:nvSpPr>
          <p:cNvPr id="8" name="Text 4"/>
          <p:cNvSpPr/>
          <p:nvPr/>
        </p:nvSpPr>
        <p:spPr>
          <a:xfrm>
            <a:off x="2790825" y="7441168"/>
            <a:ext cx="9048750" cy="2895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0"/>
              </a:lnSpc>
              <a:buNone/>
            </a:pPr>
            <a:r>
              <a:rPr lang="en-US" sz="14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Cosine similarity scores highlight the importance of genre and plot summary in determining movie similarity.</a:t>
            </a:r>
            <a:endParaRPr lang="en-US" sz="1425" dirty="0"/>
          </a:p>
        </p:txBody>
      </p:sp>
      <p:pic>
        <p:nvPicPr>
          <p:cNvPr id="12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EC4A885C-6EBD-336E-31EE-A63DD8FE50CF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BDD63-E440-3685-B942-652BEE62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39" y="2077760"/>
            <a:ext cx="6308761" cy="2589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9C103E-2111-0EE6-8B17-84A122092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85" y="4661788"/>
            <a:ext cx="8388227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36794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26738" y="427673"/>
            <a:ext cx="7776924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Explaining the Code for the Movie Recommendation System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426738" y="1710690"/>
            <a:ext cx="7776924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bring our movie recommendation system to life, we leveraged a powerful combination of data preprocessing, feature engineering, and the cosine similarity algorithm. This technical approach allowed us to uncover meaningful connections between movies and deliver personalized recommendations to users.</a:t>
            </a:r>
            <a:endParaRPr lang="en-US" sz="1225" dirty="0"/>
          </a:p>
        </p:txBody>
      </p:sp>
      <p:sp>
        <p:nvSpPr>
          <p:cNvPr id="7" name="Text 3"/>
          <p:cNvSpPr/>
          <p:nvPr/>
        </p:nvSpPr>
        <p:spPr>
          <a:xfrm>
            <a:off x="3426738" y="7960400"/>
            <a:ext cx="7776924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9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1665D74D-A701-874C-F3A7-7AD2905EBEFD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FD7092-C5EC-2D47-BE00-44F1F2C93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097" y="2820778"/>
            <a:ext cx="9002521" cy="4775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62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EBF8105B-4CEF-F9B7-42DE-B8ACE8072F5B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F2DBD58-27CF-F7F6-52B6-5047D726C80A}"/>
              </a:ext>
            </a:extLst>
          </p:cNvPr>
          <p:cNvSpPr/>
          <p:nvPr/>
        </p:nvSpPr>
        <p:spPr>
          <a:xfrm>
            <a:off x="3426738" y="427673"/>
            <a:ext cx="7776924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Analysis</a:t>
            </a:r>
            <a:endParaRPr lang="en-US" sz="3062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C7C82-C025-CBB6-86C0-619F498A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42" y="1186721"/>
            <a:ext cx="10034376" cy="65505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1.png" descr="A red and white sign&#10;&#10;Description automatically generated with low confidence">
            <a:extLst>
              <a:ext uri="{FF2B5EF4-FFF2-40B4-BE49-F238E27FC236}">
                <a16:creationId xmlns:a16="http://schemas.microsoft.com/office/drawing/2014/main" id="{7512121E-DC55-B379-26BD-36703FDA37A7}"/>
              </a:ext>
            </a:extLst>
          </p:cNvPr>
          <p:cNvPicPr/>
          <p:nvPr/>
        </p:nvPicPr>
        <p:blipFill rotWithShape="1">
          <a:blip r:embed="rId4"/>
          <a:srcRect l="31971"/>
          <a:stretch/>
        </p:blipFill>
        <p:spPr bwMode="auto">
          <a:xfrm>
            <a:off x="11946618" y="0"/>
            <a:ext cx="2691402" cy="125830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7E462-F98F-6616-9F0C-3B94E9C2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4" y="192016"/>
            <a:ext cx="10709624" cy="7845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410</Words>
  <Application>Microsoft Office PowerPoint</Application>
  <PresentationFormat>Custom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Dela Gothic One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rana ashish</cp:lastModifiedBy>
  <cp:revision>5</cp:revision>
  <dcterms:created xsi:type="dcterms:W3CDTF">2024-05-12T18:43:34Z</dcterms:created>
  <dcterms:modified xsi:type="dcterms:W3CDTF">2024-05-13T16:47:39Z</dcterms:modified>
</cp:coreProperties>
</file>